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Nuni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boldItalic.fntdata"/><Relationship Id="rId25" Type="http://schemas.openxmlformats.org/officeDocument/2006/relationships/font" Target="fonts/Nuni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gradFill>
          <a:gsLst>
            <a:gs pos="0">
              <a:srgbClr val="D4E5F5"/>
            </a:gs>
            <a:gs pos="100000">
              <a:srgbClr val="70A4D5"/>
            </a:gs>
          </a:gsLst>
          <a:lin ang="5400012" scaled="0"/>
        </a:gra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VzX_hWKN5ak" TargetMode="Externa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16.png"/><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6.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image" Target="../media/image20.png"/><Relationship Id="rId9" Type="http://schemas.openxmlformats.org/officeDocument/2006/relationships/image" Target="../media/image15.png"/><Relationship Id="rId5" Type="http://schemas.openxmlformats.org/officeDocument/2006/relationships/image" Target="../media/image25.png"/><Relationship Id="rId6" Type="http://schemas.openxmlformats.org/officeDocument/2006/relationships/image" Target="../media/image29.png"/><Relationship Id="rId7" Type="http://schemas.openxmlformats.org/officeDocument/2006/relationships/image" Target="../media/image17.png"/><Relationship Id="rId8"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Shape 55"/>
          <p:cNvSpPr txBox="1"/>
          <p:nvPr/>
        </p:nvSpPr>
        <p:spPr>
          <a:xfrm>
            <a:off x="2083375" y="631925"/>
            <a:ext cx="4622400" cy="3237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ru" sz="9600">
                <a:latin typeface="Nunito"/>
                <a:ea typeface="Nunito"/>
                <a:cs typeface="Nunito"/>
                <a:sym typeface="Nunito"/>
              </a:rPr>
              <a:t>LED CUBE</a:t>
            </a:r>
            <a:endParaRPr b="1" sz="9600">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2092650" y="329550"/>
            <a:ext cx="49587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t>Приклад готового проекту</a:t>
            </a:r>
            <a:endParaRPr/>
          </a:p>
        </p:txBody>
      </p:sp>
      <p:pic>
        <p:nvPicPr>
          <p:cNvPr id="121" name="Shape 121"/>
          <p:cNvPicPr preferRelativeResize="0"/>
          <p:nvPr/>
        </p:nvPicPr>
        <p:blipFill>
          <a:blip r:embed="rId3">
            <a:alphaModFix/>
          </a:blip>
          <a:stretch>
            <a:fillRect/>
          </a:stretch>
        </p:blipFill>
        <p:spPr>
          <a:xfrm>
            <a:off x="131925" y="945375"/>
            <a:ext cx="3936450" cy="3936450"/>
          </a:xfrm>
          <a:prstGeom prst="rect">
            <a:avLst/>
          </a:prstGeom>
          <a:noFill/>
          <a:ln>
            <a:noFill/>
          </a:ln>
        </p:spPr>
      </p:pic>
      <p:pic>
        <p:nvPicPr>
          <p:cNvPr id="122" name="Shape 122"/>
          <p:cNvPicPr preferRelativeResize="0"/>
          <p:nvPr/>
        </p:nvPicPr>
        <p:blipFill>
          <a:blip r:embed="rId4">
            <a:alphaModFix/>
          </a:blip>
          <a:stretch>
            <a:fillRect/>
          </a:stretch>
        </p:blipFill>
        <p:spPr>
          <a:xfrm>
            <a:off x="4254950" y="1157100"/>
            <a:ext cx="4770824" cy="35781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title"/>
          </p:nvPr>
        </p:nvSpPr>
        <p:spPr>
          <a:xfrm>
            <a:off x="2840088" y="335325"/>
            <a:ext cx="34638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t>Приклад анімації</a:t>
            </a:r>
            <a:endParaRPr/>
          </a:p>
        </p:txBody>
      </p:sp>
      <p:pic>
        <p:nvPicPr>
          <p:cNvPr id="128" name="Shape 128"/>
          <p:cNvPicPr preferRelativeResize="0"/>
          <p:nvPr/>
        </p:nvPicPr>
        <p:blipFill>
          <a:blip r:embed="rId3">
            <a:alphaModFix/>
          </a:blip>
          <a:stretch>
            <a:fillRect/>
          </a:stretch>
        </p:blipFill>
        <p:spPr>
          <a:xfrm>
            <a:off x="4887750" y="1131837"/>
            <a:ext cx="3979151" cy="3741700"/>
          </a:xfrm>
          <a:prstGeom prst="rect">
            <a:avLst/>
          </a:prstGeom>
          <a:noFill/>
          <a:ln>
            <a:noFill/>
          </a:ln>
        </p:spPr>
      </p:pic>
      <p:pic>
        <p:nvPicPr>
          <p:cNvPr id="129" name="Shape 129"/>
          <p:cNvPicPr preferRelativeResize="0"/>
          <p:nvPr/>
        </p:nvPicPr>
        <p:blipFill>
          <a:blip r:embed="rId4">
            <a:alphaModFix/>
          </a:blip>
          <a:stretch>
            <a:fillRect/>
          </a:stretch>
        </p:blipFill>
        <p:spPr>
          <a:xfrm>
            <a:off x="350500" y="942850"/>
            <a:ext cx="3930675" cy="3930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descr="This is my first try to get something out of my 8x8x8 RGB LED cube. I build the cube using a pre-release version of a kit from hypnocube.com. That required soldering more than 500 LED's (that is 57 times more than for the popular 3x3x3 cube but less than the impressive monochrome 10 x 10 x 10 cube ( http://www.youtube.com/watch?v=1rMgoNGlIY0 )) as regular as possible.  The nice black case (hard to see in the video) needed precise holes for the wires, so I did that in our local FABLAB (http://www.fablabgroningen.nl/). The music comes from Kevin Macleod (CC license, incompetech.com). The raw data comes from 3dleds.com. I converted their data to images and imported those in adobe premiere. There I could mix them any way I liked and change the colors. Next step was to render the result back to images and convert it back to a format I could send to my cube using my own tiny little program. What didn't work very well is to record the movie using my photocamera. When making movies all settings are on automatic, causing the leds to be overexposed. Next step is to make live animations matching the music.  1-nov-2011: just interfaced it with the kinect. see http://www.youtube.com/watch?v=vgtUwYGlEx8 17-nov-2011: added some walking lemmings. see http://youtu.be/EC2MzMsi1YM" id="134" name="Shape 134" title="My Music Cube ( 3D RGB color LED Cube 8x8x8 )">
            <a:hlinkClick r:id="rId3"/>
          </p:cNvPr>
          <p:cNvSpPr/>
          <p:nvPr/>
        </p:nvSpPr>
        <p:spPr>
          <a:xfrm>
            <a:off x="1013267" y="0"/>
            <a:ext cx="6857982" cy="5143500"/>
          </a:xfrm>
          <a:prstGeom prst="rect">
            <a:avLst/>
          </a:prstGeom>
          <a:blipFill>
            <a:blip r:embed="rId4">
              <a:alphaModFix/>
            </a:blip>
            <a:stretch>
              <a:fillRect/>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t>Р</a:t>
            </a:r>
            <a:r>
              <a:rPr lang="ru"/>
              <a:t>езультат дослідження об'єкта</a:t>
            </a:r>
            <a:endParaRPr/>
          </a:p>
        </p:txBody>
      </p:sp>
      <p:sp>
        <p:nvSpPr>
          <p:cNvPr id="140" name="Shape 1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solidFill>
                  <a:srgbClr val="000000"/>
                </a:solidFill>
              </a:rPr>
              <a:t>         Використання матових світлодіодів є найбільш доцільним;</a:t>
            </a:r>
            <a:endParaRPr>
              <a:solidFill>
                <a:srgbClr val="000000"/>
              </a:solidFill>
            </a:endParaRPr>
          </a:p>
          <a:p>
            <a:pPr indent="0" lvl="0" marL="0">
              <a:spcBef>
                <a:spcPts val="1600"/>
              </a:spcBef>
              <a:spcAft>
                <a:spcPts val="0"/>
              </a:spcAft>
              <a:buNone/>
            </a:pPr>
            <a:r>
              <a:rPr lang="ru"/>
              <a:t>         </a:t>
            </a:r>
            <a:r>
              <a:rPr lang="ru">
                <a:solidFill>
                  <a:schemeClr val="dk1"/>
                </a:solidFill>
              </a:rPr>
              <a:t>Можливість створювати нові анімації;</a:t>
            </a:r>
            <a:endParaRPr>
              <a:solidFill>
                <a:schemeClr val="dk1"/>
              </a:solidFill>
            </a:endParaRPr>
          </a:p>
          <a:p>
            <a:pPr indent="0" lvl="0" marL="0">
              <a:spcBef>
                <a:spcPts val="1600"/>
              </a:spcBef>
              <a:spcAft>
                <a:spcPts val="0"/>
              </a:spcAft>
              <a:buNone/>
            </a:pPr>
            <a:r>
              <a:rPr lang="ru"/>
              <a:t>        </a:t>
            </a:r>
            <a:r>
              <a:rPr lang="ru">
                <a:solidFill>
                  <a:srgbClr val="000000"/>
                </a:solidFill>
              </a:rPr>
              <a:t>Для роботи програми можна використати будь-який тип ардуїно;</a:t>
            </a:r>
            <a:endParaRPr>
              <a:solidFill>
                <a:srgbClr val="000000"/>
              </a:solidFill>
            </a:endParaRPr>
          </a:p>
          <a:p>
            <a:pPr indent="0" lvl="0" marL="0">
              <a:spcBef>
                <a:spcPts val="1600"/>
              </a:spcBef>
              <a:spcAft>
                <a:spcPts val="0"/>
              </a:spcAft>
              <a:buNone/>
            </a:pPr>
            <a:r>
              <a:rPr lang="ru">
                <a:solidFill>
                  <a:srgbClr val="000000"/>
                </a:solidFill>
              </a:rPr>
              <a:t>        Тестування етапу розробки є досить простим.</a:t>
            </a:r>
            <a:endParaRPr>
              <a:solidFill>
                <a:srgbClr val="000000"/>
              </a:solidFill>
            </a:endParaRPr>
          </a:p>
          <a:p>
            <a:pPr indent="0" lvl="0" marL="0">
              <a:spcBef>
                <a:spcPts val="1600"/>
              </a:spcBef>
              <a:spcAft>
                <a:spcPts val="1600"/>
              </a:spcAft>
              <a:buNone/>
            </a:pPr>
            <a:r>
              <a:rPr lang="ru"/>
              <a:t>        </a:t>
            </a:r>
            <a:endParaRPr>
              <a:solidFill>
                <a:srgbClr val="000000"/>
              </a:solidFill>
            </a:endParaRPr>
          </a:p>
        </p:txBody>
      </p:sp>
      <p:sp>
        <p:nvSpPr>
          <p:cNvPr id="141" name="Shape 141"/>
          <p:cNvSpPr/>
          <p:nvPr/>
        </p:nvSpPr>
        <p:spPr>
          <a:xfrm>
            <a:off x="409825" y="1239525"/>
            <a:ext cx="497700" cy="27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Shape 142"/>
          <p:cNvSpPr/>
          <p:nvPr/>
        </p:nvSpPr>
        <p:spPr>
          <a:xfrm>
            <a:off x="409825" y="1734625"/>
            <a:ext cx="497700" cy="27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 name="Shape 143"/>
          <p:cNvSpPr/>
          <p:nvPr/>
        </p:nvSpPr>
        <p:spPr>
          <a:xfrm>
            <a:off x="409825" y="2229725"/>
            <a:ext cx="497700" cy="27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 name="Shape 144"/>
          <p:cNvSpPr/>
          <p:nvPr/>
        </p:nvSpPr>
        <p:spPr>
          <a:xfrm>
            <a:off x="409825" y="2724825"/>
            <a:ext cx="497700" cy="27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Shape 149"/>
          <p:cNvPicPr preferRelativeResize="0"/>
          <p:nvPr/>
        </p:nvPicPr>
        <p:blipFill>
          <a:blip r:embed="rId3">
            <a:alphaModFix/>
          </a:blip>
          <a:stretch>
            <a:fillRect/>
          </a:stretch>
        </p:blipFill>
        <p:spPr>
          <a:xfrm>
            <a:off x="0" y="0"/>
            <a:ext cx="6210749" cy="3282549"/>
          </a:xfrm>
          <a:prstGeom prst="rect">
            <a:avLst/>
          </a:prstGeom>
          <a:noFill/>
          <a:ln>
            <a:noFill/>
          </a:ln>
        </p:spPr>
      </p:pic>
      <p:pic>
        <p:nvPicPr>
          <p:cNvPr id="150" name="Shape 150"/>
          <p:cNvPicPr preferRelativeResize="0"/>
          <p:nvPr/>
        </p:nvPicPr>
        <p:blipFill>
          <a:blip r:embed="rId4">
            <a:alphaModFix/>
          </a:blip>
          <a:stretch>
            <a:fillRect/>
          </a:stretch>
        </p:blipFill>
        <p:spPr>
          <a:xfrm>
            <a:off x="6210750" y="0"/>
            <a:ext cx="2546624" cy="3282551"/>
          </a:xfrm>
          <a:prstGeom prst="rect">
            <a:avLst/>
          </a:prstGeom>
          <a:noFill/>
          <a:ln>
            <a:noFill/>
          </a:ln>
        </p:spPr>
      </p:pic>
      <p:sp>
        <p:nvSpPr>
          <p:cNvPr id="151" name="Shape 151"/>
          <p:cNvSpPr txBox="1"/>
          <p:nvPr/>
        </p:nvSpPr>
        <p:spPr>
          <a:xfrm>
            <a:off x="234250" y="3282550"/>
            <a:ext cx="3103800" cy="165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sz="2400"/>
              <a:t>Етап перевірки світлодіодів.</a:t>
            </a:r>
            <a:endParaRPr sz="2400"/>
          </a:p>
        </p:txBody>
      </p:sp>
      <p:pic>
        <p:nvPicPr>
          <p:cNvPr id="152" name="Shape 152"/>
          <p:cNvPicPr preferRelativeResize="0"/>
          <p:nvPr/>
        </p:nvPicPr>
        <p:blipFill>
          <a:blip r:embed="rId5">
            <a:alphaModFix/>
          </a:blip>
          <a:stretch>
            <a:fillRect/>
          </a:stretch>
        </p:blipFill>
        <p:spPr>
          <a:xfrm>
            <a:off x="4258025" y="3282550"/>
            <a:ext cx="4499351" cy="1876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id="157" name="Shape 157"/>
          <p:cNvPicPr preferRelativeResize="0"/>
          <p:nvPr/>
        </p:nvPicPr>
        <p:blipFill>
          <a:blip r:embed="rId3">
            <a:alphaModFix/>
          </a:blip>
          <a:stretch>
            <a:fillRect/>
          </a:stretch>
        </p:blipFill>
        <p:spPr>
          <a:xfrm>
            <a:off x="432450" y="75125"/>
            <a:ext cx="3685724" cy="2764301"/>
          </a:xfrm>
          <a:prstGeom prst="rect">
            <a:avLst/>
          </a:prstGeom>
          <a:noFill/>
          <a:ln>
            <a:noFill/>
          </a:ln>
        </p:spPr>
      </p:pic>
      <p:pic>
        <p:nvPicPr>
          <p:cNvPr id="158" name="Shape 158"/>
          <p:cNvPicPr preferRelativeResize="0"/>
          <p:nvPr/>
        </p:nvPicPr>
        <p:blipFill rotWithShape="1">
          <a:blip r:embed="rId4">
            <a:alphaModFix/>
          </a:blip>
          <a:srcRect b="0" l="0" r="0" t="14879"/>
          <a:stretch/>
        </p:blipFill>
        <p:spPr>
          <a:xfrm>
            <a:off x="4974125" y="75125"/>
            <a:ext cx="3579581" cy="2764300"/>
          </a:xfrm>
          <a:prstGeom prst="rect">
            <a:avLst/>
          </a:prstGeom>
          <a:noFill/>
          <a:ln>
            <a:noFill/>
          </a:ln>
        </p:spPr>
      </p:pic>
      <p:pic>
        <p:nvPicPr>
          <p:cNvPr id="159" name="Shape 159"/>
          <p:cNvPicPr preferRelativeResize="0"/>
          <p:nvPr/>
        </p:nvPicPr>
        <p:blipFill rotWithShape="1">
          <a:blip r:embed="rId5">
            <a:alphaModFix/>
          </a:blip>
          <a:srcRect b="19861" l="0" r="0" t="29366"/>
          <a:stretch/>
        </p:blipFill>
        <p:spPr>
          <a:xfrm>
            <a:off x="3064675" y="2936125"/>
            <a:ext cx="5489024" cy="2090175"/>
          </a:xfrm>
          <a:prstGeom prst="rect">
            <a:avLst/>
          </a:prstGeom>
          <a:noFill/>
          <a:ln>
            <a:noFill/>
          </a:ln>
        </p:spPr>
      </p:pic>
      <p:sp>
        <p:nvSpPr>
          <p:cNvPr id="160" name="Shape 160"/>
          <p:cNvSpPr txBox="1"/>
          <p:nvPr/>
        </p:nvSpPr>
        <p:spPr>
          <a:xfrm>
            <a:off x="352850" y="3543100"/>
            <a:ext cx="2314200" cy="736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sz="1800"/>
              <a:t>Процес побудови каркасу</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id="165" name="Shape 165"/>
          <p:cNvPicPr preferRelativeResize="0"/>
          <p:nvPr/>
        </p:nvPicPr>
        <p:blipFill rotWithShape="1">
          <a:blip r:embed="rId3">
            <a:alphaModFix/>
          </a:blip>
          <a:srcRect b="9206" l="0" r="0" t="0"/>
          <a:stretch/>
        </p:blipFill>
        <p:spPr>
          <a:xfrm>
            <a:off x="90900" y="88425"/>
            <a:ext cx="3822326" cy="2602850"/>
          </a:xfrm>
          <a:prstGeom prst="rect">
            <a:avLst/>
          </a:prstGeom>
          <a:noFill/>
          <a:ln>
            <a:noFill/>
          </a:ln>
        </p:spPr>
      </p:pic>
      <p:pic>
        <p:nvPicPr>
          <p:cNvPr id="166" name="Shape 166"/>
          <p:cNvPicPr preferRelativeResize="0"/>
          <p:nvPr/>
        </p:nvPicPr>
        <p:blipFill rotWithShape="1">
          <a:blip r:embed="rId4">
            <a:alphaModFix/>
          </a:blip>
          <a:srcRect b="1102" l="-9120" r="9119" t="5492"/>
          <a:stretch/>
        </p:blipFill>
        <p:spPr>
          <a:xfrm>
            <a:off x="1777350" y="2773250"/>
            <a:ext cx="4192650" cy="2322425"/>
          </a:xfrm>
          <a:prstGeom prst="rect">
            <a:avLst/>
          </a:prstGeom>
          <a:noFill/>
          <a:ln>
            <a:noFill/>
          </a:ln>
        </p:spPr>
      </p:pic>
      <p:pic>
        <p:nvPicPr>
          <p:cNvPr id="167" name="Shape 167"/>
          <p:cNvPicPr preferRelativeResize="0"/>
          <p:nvPr/>
        </p:nvPicPr>
        <p:blipFill>
          <a:blip r:embed="rId5">
            <a:alphaModFix/>
          </a:blip>
          <a:stretch>
            <a:fillRect/>
          </a:stretch>
        </p:blipFill>
        <p:spPr>
          <a:xfrm>
            <a:off x="4653050" y="88425"/>
            <a:ext cx="3644723" cy="2602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311700" y="19125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ru"/>
              <a:t>Схематичне з’єднання деталей.</a:t>
            </a:r>
            <a:endParaRPr/>
          </a:p>
        </p:txBody>
      </p:sp>
      <p:pic>
        <p:nvPicPr>
          <p:cNvPr id="173" name="Shape 173"/>
          <p:cNvPicPr preferRelativeResize="0"/>
          <p:nvPr/>
        </p:nvPicPr>
        <p:blipFill>
          <a:blip r:embed="rId3">
            <a:alphaModFix/>
          </a:blip>
          <a:stretch>
            <a:fillRect/>
          </a:stretch>
        </p:blipFill>
        <p:spPr>
          <a:xfrm>
            <a:off x="351373" y="900600"/>
            <a:ext cx="7179452" cy="41257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1036000" y="60375"/>
            <a:ext cx="56961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ru" sz="3000"/>
              <a:t>Матеріали</a:t>
            </a:r>
            <a:endParaRPr b="1" sz="3000"/>
          </a:p>
        </p:txBody>
      </p:sp>
      <p:pic>
        <p:nvPicPr>
          <p:cNvPr id="179" name="Shape 179"/>
          <p:cNvPicPr preferRelativeResize="0"/>
          <p:nvPr/>
        </p:nvPicPr>
        <p:blipFill>
          <a:blip r:embed="rId3">
            <a:alphaModFix/>
          </a:blip>
          <a:stretch>
            <a:fillRect/>
          </a:stretch>
        </p:blipFill>
        <p:spPr>
          <a:xfrm>
            <a:off x="362850" y="285350"/>
            <a:ext cx="1095675" cy="1062926"/>
          </a:xfrm>
          <a:prstGeom prst="rect">
            <a:avLst/>
          </a:prstGeom>
          <a:noFill/>
          <a:ln>
            <a:noFill/>
          </a:ln>
        </p:spPr>
      </p:pic>
      <p:sp>
        <p:nvSpPr>
          <p:cNvPr id="180" name="Shape 180"/>
          <p:cNvSpPr txBox="1"/>
          <p:nvPr/>
        </p:nvSpPr>
        <p:spPr>
          <a:xfrm>
            <a:off x="1519650" y="409100"/>
            <a:ext cx="1059300" cy="672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a:t>8mm LED (150 шт</a:t>
            </a:r>
            <a:r>
              <a:rPr lang="ru"/>
              <a:t>) </a:t>
            </a:r>
            <a:endParaRPr/>
          </a:p>
          <a:p>
            <a:pPr indent="0" lvl="0" marL="0">
              <a:spcBef>
                <a:spcPts val="0"/>
              </a:spcBef>
              <a:spcAft>
                <a:spcPts val="0"/>
              </a:spcAft>
              <a:buNone/>
            </a:pPr>
            <a:r>
              <a:rPr lang="ru"/>
              <a:t>(4-5 грн шт)</a:t>
            </a:r>
            <a:endParaRPr/>
          </a:p>
        </p:txBody>
      </p:sp>
      <p:pic>
        <p:nvPicPr>
          <p:cNvPr id="181" name="Shape 181"/>
          <p:cNvPicPr preferRelativeResize="0"/>
          <p:nvPr/>
        </p:nvPicPr>
        <p:blipFill>
          <a:blip r:embed="rId4">
            <a:alphaModFix/>
          </a:blip>
          <a:stretch>
            <a:fillRect/>
          </a:stretch>
        </p:blipFill>
        <p:spPr>
          <a:xfrm>
            <a:off x="333598" y="1313900"/>
            <a:ext cx="1605329" cy="1722450"/>
          </a:xfrm>
          <a:prstGeom prst="rect">
            <a:avLst/>
          </a:prstGeom>
          <a:noFill/>
          <a:ln>
            <a:noFill/>
          </a:ln>
        </p:spPr>
      </p:pic>
      <p:pic>
        <p:nvPicPr>
          <p:cNvPr id="182" name="Shape 182"/>
          <p:cNvPicPr preferRelativeResize="0"/>
          <p:nvPr/>
        </p:nvPicPr>
        <p:blipFill>
          <a:blip r:embed="rId5">
            <a:alphaModFix/>
          </a:blip>
          <a:stretch>
            <a:fillRect/>
          </a:stretch>
        </p:blipFill>
        <p:spPr>
          <a:xfrm>
            <a:off x="3107100" y="409100"/>
            <a:ext cx="2222300" cy="2222300"/>
          </a:xfrm>
          <a:prstGeom prst="rect">
            <a:avLst/>
          </a:prstGeom>
          <a:noFill/>
          <a:ln>
            <a:noFill/>
          </a:ln>
        </p:spPr>
      </p:pic>
      <p:pic>
        <p:nvPicPr>
          <p:cNvPr id="183" name="Shape 183"/>
          <p:cNvPicPr preferRelativeResize="0"/>
          <p:nvPr/>
        </p:nvPicPr>
        <p:blipFill>
          <a:blip r:embed="rId6">
            <a:alphaModFix/>
          </a:blip>
          <a:stretch>
            <a:fillRect/>
          </a:stretch>
        </p:blipFill>
        <p:spPr>
          <a:xfrm>
            <a:off x="3472400" y="1965338"/>
            <a:ext cx="1314713" cy="1314713"/>
          </a:xfrm>
          <a:prstGeom prst="rect">
            <a:avLst/>
          </a:prstGeom>
          <a:noFill/>
          <a:ln>
            <a:noFill/>
          </a:ln>
        </p:spPr>
      </p:pic>
      <p:pic>
        <p:nvPicPr>
          <p:cNvPr id="184" name="Shape 184"/>
          <p:cNvPicPr preferRelativeResize="0"/>
          <p:nvPr/>
        </p:nvPicPr>
        <p:blipFill rotWithShape="1">
          <a:blip r:embed="rId7">
            <a:alphaModFix/>
          </a:blip>
          <a:srcRect b="54233" l="0" r="39769" t="0"/>
          <a:stretch/>
        </p:blipFill>
        <p:spPr>
          <a:xfrm>
            <a:off x="6174850" y="756050"/>
            <a:ext cx="1504925" cy="1143525"/>
          </a:xfrm>
          <a:prstGeom prst="rect">
            <a:avLst/>
          </a:prstGeom>
          <a:noFill/>
          <a:ln>
            <a:noFill/>
          </a:ln>
        </p:spPr>
      </p:pic>
      <p:pic>
        <p:nvPicPr>
          <p:cNvPr id="185" name="Shape 185"/>
          <p:cNvPicPr preferRelativeResize="0"/>
          <p:nvPr/>
        </p:nvPicPr>
        <p:blipFill rotWithShape="1">
          <a:blip r:embed="rId8">
            <a:alphaModFix/>
          </a:blip>
          <a:srcRect b="25817" l="73509" r="0" t="36063"/>
          <a:stretch/>
        </p:blipFill>
        <p:spPr>
          <a:xfrm>
            <a:off x="6571888" y="1803525"/>
            <a:ext cx="710850" cy="1022876"/>
          </a:xfrm>
          <a:prstGeom prst="rect">
            <a:avLst/>
          </a:prstGeom>
          <a:noFill/>
          <a:ln>
            <a:noFill/>
          </a:ln>
        </p:spPr>
      </p:pic>
      <p:pic>
        <p:nvPicPr>
          <p:cNvPr id="186" name="Shape 186"/>
          <p:cNvPicPr preferRelativeResize="0"/>
          <p:nvPr/>
        </p:nvPicPr>
        <p:blipFill>
          <a:blip r:embed="rId9">
            <a:alphaModFix/>
          </a:blip>
          <a:stretch>
            <a:fillRect/>
          </a:stretch>
        </p:blipFill>
        <p:spPr>
          <a:xfrm>
            <a:off x="6027638" y="2631402"/>
            <a:ext cx="1799350" cy="1799350"/>
          </a:xfrm>
          <a:prstGeom prst="rect">
            <a:avLst/>
          </a:prstGeom>
          <a:noFill/>
          <a:ln>
            <a:noFill/>
          </a:ln>
        </p:spPr>
      </p:pic>
      <p:pic>
        <p:nvPicPr>
          <p:cNvPr id="187" name="Shape 187"/>
          <p:cNvPicPr preferRelativeResize="0"/>
          <p:nvPr/>
        </p:nvPicPr>
        <p:blipFill rotWithShape="1">
          <a:blip r:embed="rId10">
            <a:alphaModFix/>
          </a:blip>
          <a:srcRect b="55662" l="0" r="41592" t="-4331"/>
          <a:stretch/>
        </p:blipFill>
        <p:spPr>
          <a:xfrm>
            <a:off x="3548675" y="3036348"/>
            <a:ext cx="1915150" cy="1595866"/>
          </a:xfrm>
          <a:prstGeom prst="rect">
            <a:avLst/>
          </a:prstGeom>
          <a:noFill/>
          <a:ln>
            <a:noFill/>
          </a:ln>
        </p:spPr>
      </p:pic>
      <p:sp>
        <p:nvSpPr>
          <p:cNvPr id="188" name="Shape 188"/>
          <p:cNvSpPr txBox="1"/>
          <p:nvPr/>
        </p:nvSpPr>
        <p:spPr>
          <a:xfrm>
            <a:off x="1718900" y="1687700"/>
            <a:ext cx="1059300" cy="55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a:t>Veroboard(1 шт)</a:t>
            </a:r>
            <a:endParaRPr/>
          </a:p>
          <a:p>
            <a:pPr indent="0" lvl="0" marL="0">
              <a:spcBef>
                <a:spcPts val="0"/>
              </a:spcBef>
              <a:spcAft>
                <a:spcPts val="0"/>
              </a:spcAft>
              <a:buNone/>
            </a:pPr>
            <a:r>
              <a:rPr lang="ru"/>
              <a:t>(100-130 грн шт)</a:t>
            </a:r>
            <a:endParaRPr/>
          </a:p>
        </p:txBody>
      </p:sp>
      <p:sp>
        <p:nvSpPr>
          <p:cNvPr id="189" name="Shape 189"/>
          <p:cNvSpPr txBox="1"/>
          <p:nvPr/>
        </p:nvSpPr>
        <p:spPr>
          <a:xfrm>
            <a:off x="5253075" y="1037450"/>
            <a:ext cx="862200" cy="462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a:t>PCB terminal(3 шт)</a:t>
            </a:r>
            <a:endParaRPr/>
          </a:p>
          <a:p>
            <a:pPr indent="0" lvl="0" marL="0">
              <a:spcBef>
                <a:spcPts val="0"/>
              </a:spcBef>
              <a:spcAft>
                <a:spcPts val="0"/>
              </a:spcAft>
              <a:buNone/>
            </a:pPr>
            <a:r>
              <a:rPr lang="ru"/>
              <a:t>(4 гр шт)</a:t>
            </a:r>
            <a:endParaRPr/>
          </a:p>
        </p:txBody>
      </p:sp>
      <p:sp>
        <p:nvSpPr>
          <p:cNvPr id="190" name="Shape 190"/>
          <p:cNvSpPr txBox="1"/>
          <p:nvPr/>
        </p:nvSpPr>
        <p:spPr>
          <a:xfrm>
            <a:off x="4740575" y="3833350"/>
            <a:ext cx="985800" cy="80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a:t>Female header(2 шт, 4 грн)</a:t>
            </a:r>
            <a:endParaRPr/>
          </a:p>
        </p:txBody>
      </p:sp>
      <p:sp>
        <p:nvSpPr>
          <p:cNvPr id="191" name="Shape 191"/>
          <p:cNvSpPr txBox="1"/>
          <p:nvPr/>
        </p:nvSpPr>
        <p:spPr>
          <a:xfrm>
            <a:off x="7335350" y="1846650"/>
            <a:ext cx="918900" cy="1023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a:t>Toggle switch(1 шт, 10 грн)</a:t>
            </a:r>
            <a:endParaRPr/>
          </a:p>
        </p:txBody>
      </p:sp>
      <p:sp>
        <p:nvSpPr>
          <p:cNvPr id="192" name="Shape 192"/>
          <p:cNvSpPr txBox="1"/>
          <p:nvPr/>
        </p:nvSpPr>
        <p:spPr>
          <a:xfrm>
            <a:off x="7468625" y="1128850"/>
            <a:ext cx="918900" cy="49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a:t>DC Jack (1 шт)</a:t>
            </a:r>
            <a:endParaRPr/>
          </a:p>
          <a:p>
            <a:pPr indent="0" lvl="0" marL="0">
              <a:spcBef>
                <a:spcPts val="0"/>
              </a:spcBef>
              <a:spcAft>
                <a:spcPts val="0"/>
              </a:spcAft>
              <a:buNone/>
            </a:pPr>
            <a:r>
              <a:rPr lang="ru"/>
              <a:t>(1,5 грн)</a:t>
            </a:r>
            <a:endParaRPr/>
          </a:p>
        </p:txBody>
      </p:sp>
      <p:sp>
        <p:nvSpPr>
          <p:cNvPr id="193" name="Shape 193"/>
          <p:cNvSpPr txBox="1"/>
          <p:nvPr/>
        </p:nvSpPr>
        <p:spPr>
          <a:xfrm>
            <a:off x="4787125" y="2420850"/>
            <a:ext cx="1161600" cy="49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a:t>C</a:t>
            </a:r>
            <a:r>
              <a:rPr lang="ru"/>
              <a:t>opper wire (100 - 140 грн)</a:t>
            </a:r>
            <a:endParaRPr/>
          </a:p>
        </p:txBody>
      </p:sp>
      <p:sp>
        <p:nvSpPr>
          <p:cNvPr id="194" name="Shape 194"/>
          <p:cNvSpPr txBox="1"/>
          <p:nvPr/>
        </p:nvSpPr>
        <p:spPr>
          <a:xfrm>
            <a:off x="7123450" y="3989150"/>
            <a:ext cx="1504800" cy="49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a:t>5V power supply(187 грн)</a:t>
            </a:r>
            <a:endParaRPr/>
          </a:p>
        </p:txBody>
      </p:sp>
      <p:pic>
        <p:nvPicPr>
          <p:cNvPr id="195" name="Shape 195"/>
          <p:cNvPicPr preferRelativeResize="0"/>
          <p:nvPr/>
        </p:nvPicPr>
        <p:blipFill>
          <a:blip r:embed="rId11">
            <a:alphaModFix/>
          </a:blip>
          <a:stretch>
            <a:fillRect/>
          </a:stretch>
        </p:blipFill>
        <p:spPr>
          <a:xfrm>
            <a:off x="460300" y="3448075"/>
            <a:ext cx="2422490" cy="1512750"/>
          </a:xfrm>
          <a:prstGeom prst="rect">
            <a:avLst/>
          </a:prstGeom>
          <a:noFill/>
          <a:ln>
            <a:noFill/>
          </a:ln>
        </p:spPr>
      </p:pic>
      <p:sp>
        <p:nvSpPr>
          <p:cNvPr id="196" name="Shape 196"/>
          <p:cNvSpPr txBox="1"/>
          <p:nvPr/>
        </p:nvSpPr>
        <p:spPr>
          <a:xfrm>
            <a:off x="1036000" y="3196925"/>
            <a:ext cx="1271100" cy="49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a:t>Arduino Uno</a:t>
            </a:r>
            <a:endParaRPr/>
          </a:p>
        </p:txBody>
      </p:sp>
      <p:sp>
        <p:nvSpPr>
          <p:cNvPr id="197" name="Shape 197"/>
          <p:cNvSpPr/>
          <p:nvPr/>
        </p:nvSpPr>
        <p:spPr>
          <a:xfrm>
            <a:off x="6027650" y="185625"/>
            <a:ext cx="2256300" cy="59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txBox="1"/>
          <p:nvPr/>
        </p:nvSpPr>
        <p:spPr>
          <a:xfrm>
            <a:off x="6115275" y="137150"/>
            <a:ext cx="2486700" cy="765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ru"/>
              <a:t>Сума : 1200 - 1400 (з додатковими деталями)</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Shape 60"/>
          <p:cNvSpPr txBox="1"/>
          <p:nvPr>
            <p:ph type="title"/>
          </p:nvPr>
        </p:nvSpPr>
        <p:spPr>
          <a:xfrm>
            <a:off x="311700" y="246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sz="3000"/>
              <a:t>Команда: </a:t>
            </a:r>
            <a:r>
              <a:rPr b="1" lang="ru" sz="3000"/>
              <a:t>FlameAndSnow</a:t>
            </a:r>
            <a:endParaRPr b="1" sz="3000"/>
          </a:p>
        </p:txBody>
      </p:sp>
      <p:sp>
        <p:nvSpPr>
          <p:cNvPr id="61" name="Shape 61"/>
          <p:cNvSpPr txBox="1"/>
          <p:nvPr>
            <p:ph idx="1" type="body"/>
          </p:nvPr>
        </p:nvSpPr>
        <p:spPr>
          <a:xfrm>
            <a:off x="2135100" y="819625"/>
            <a:ext cx="4873800" cy="572700"/>
          </a:xfrm>
          <a:prstGeom prst="rect">
            <a:avLst/>
          </a:prstGeom>
        </p:spPr>
        <p:txBody>
          <a:bodyPr anchorCtr="0" anchor="t" bIns="91425" lIns="91425" spcFirstLastPara="1" rIns="91425" wrap="square" tIns="91425">
            <a:noAutofit/>
          </a:bodyPr>
          <a:lstStyle/>
          <a:p>
            <a:pPr indent="457200" lvl="0" marL="0" rtl="0">
              <a:spcBef>
                <a:spcPts val="0"/>
              </a:spcBef>
              <a:spcAft>
                <a:spcPts val="1600"/>
              </a:spcAft>
              <a:buNone/>
            </a:pPr>
            <a:r>
              <a:rPr b="1" lang="ru">
                <a:solidFill>
                  <a:schemeClr val="dk1"/>
                </a:solidFill>
              </a:rPr>
              <a:t>Product Owner - </a:t>
            </a:r>
            <a:r>
              <a:rPr lang="ru">
                <a:solidFill>
                  <a:srgbClr val="000000"/>
                </a:solidFill>
              </a:rPr>
              <a:t> Прокопова Анна</a:t>
            </a:r>
            <a:endParaRPr>
              <a:solidFill>
                <a:srgbClr val="000000"/>
              </a:solidFill>
            </a:endParaRPr>
          </a:p>
        </p:txBody>
      </p:sp>
      <p:pic>
        <p:nvPicPr>
          <p:cNvPr id="62" name="Shape 62"/>
          <p:cNvPicPr preferRelativeResize="0"/>
          <p:nvPr/>
        </p:nvPicPr>
        <p:blipFill>
          <a:blip r:embed="rId3">
            <a:alphaModFix/>
          </a:blip>
          <a:stretch>
            <a:fillRect/>
          </a:stretch>
        </p:blipFill>
        <p:spPr>
          <a:xfrm>
            <a:off x="5258425" y="1734000"/>
            <a:ext cx="2730375" cy="2886450"/>
          </a:xfrm>
          <a:prstGeom prst="rect">
            <a:avLst/>
          </a:prstGeom>
          <a:noFill/>
          <a:ln>
            <a:noFill/>
          </a:ln>
        </p:spPr>
      </p:pic>
      <p:pic>
        <p:nvPicPr>
          <p:cNvPr id="63" name="Shape 63"/>
          <p:cNvPicPr preferRelativeResize="0"/>
          <p:nvPr/>
        </p:nvPicPr>
        <p:blipFill>
          <a:blip r:embed="rId4">
            <a:alphaModFix/>
          </a:blip>
          <a:stretch>
            <a:fillRect/>
          </a:stretch>
        </p:blipFill>
        <p:spPr>
          <a:xfrm>
            <a:off x="863025" y="1368925"/>
            <a:ext cx="3616600" cy="3616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246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sz="3000"/>
              <a:t>Команда: </a:t>
            </a:r>
            <a:r>
              <a:rPr b="1" lang="ru" sz="3000"/>
              <a:t>FlameAndSnow</a:t>
            </a:r>
            <a:endParaRPr b="1" sz="3000"/>
          </a:p>
        </p:txBody>
      </p:sp>
      <p:sp>
        <p:nvSpPr>
          <p:cNvPr id="69" name="Shape 69"/>
          <p:cNvSpPr txBox="1"/>
          <p:nvPr>
            <p:ph idx="1" type="body"/>
          </p:nvPr>
        </p:nvSpPr>
        <p:spPr>
          <a:xfrm>
            <a:off x="2071725" y="893425"/>
            <a:ext cx="4717800" cy="572700"/>
          </a:xfrm>
          <a:prstGeom prst="rect">
            <a:avLst/>
          </a:prstGeom>
        </p:spPr>
        <p:txBody>
          <a:bodyPr anchorCtr="0" anchor="t" bIns="91425" lIns="91425" spcFirstLastPara="1" rIns="91425" wrap="square" tIns="91425">
            <a:noAutofit/>
          </a:bodyPr>
          <a:lstStyle/>
          <a:p>
            <a:pPr indent="457200" lvl="0" marL="0" rtl="0">
              <a:spcBef>
                <a:spcPts val="0"/>
              </a:spcBef>
              <a:spcAft>
                <a:spcPts val="1600"/>
              </a:spcAft>
              <a:buNone/>
            </a:pPr>
            <a:r>
              <a:rPr b="1" lang="ru">
                <a:solidFill>
                  <a:schemeClr val="dk1"/>
                </a:solidFill>
              </a:rPr>
              <a:t>Scrum Master -</a:t>
            </a:r>
            <a:r>
              <a:rPr lang="ru">
                <a:solidFill>
                  <a:srgbClr val="000000"/>
                </a:solidFill>
              </a:rPr>
              <a:t> Морщак Каріна</a:t>
            </a:r>
            <a:endParaRPr>
              <a:solidFill>
                <a:srgbClr val="000000"/>
              </a:solidFill>
            </a:endParaRPr>
          </a:p>
        </p:txBody>
      </p:sp>
      <p:pic>
        <p:nvPicPr>
          <p:cNvPr id="70" name="Shape 70"/>
          <p:cNvPicPr preferRelativeResize="0"/>
          <p:nvPr/>
        </p:nvPicPr>
        <p:blipFill>
          <a:blip r:embed="rId3">
            <a:alphaModFix/>
          </a:blip>
          <a:stretch>
            <a:fillRect/>
          </a:stretch>
        </p:blipFill>
        <p:spPr>
          <a:xfrm>
            <a:off x="5200600" y="1657750"/>
            <a:ext cx="2730375" cy="2886450"/>
          </a:xfrm>
          <a:prstGeom prst="rect">
            <a:avLst/>
          </a:prstGeom>
          <a:noFill/>
          <a:ln>
            <a:noFill/>
          </a:ln>
        </p:spPr>
      </p:pic>
      <p:pic>
        <p:nvPicPr>
          <p:cNvPr id="71" name="Shape 71"/>
          <p:cNvPicPr preferRelativeResize="0"/>
          <p:nvPr/>
        </p:nvPicPr>
        <p:blipFill>
          <a:blip r:embed="rId4">
            <a:alphaModFix/>
          </a:blip>
          <a:stretch>
            <a:fillRect/>
          </a:stretch>
        </p:blipFill>
        <p:spPr>
          <a:xfrm>
            <a:off x="1148750" y="1431502"/>
            <a:ext cx="2730374" cy="3640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Shape 76"/>
          <p:cNvSpPr txBox="1"/>
          <p:nvPr>
            <p:ph type="title"/>
          </p:nvPr>
        </p:nvSpPr>
        <p:spPr>
          <a:xfrm>
            <a:off x="311700" y="2469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ru" sz="3000"/>
              <a:t>Команда: </a:t>
            </a:r>
            <a:r>
              <a:rPr b="1" lang="ru" sz="3000"/>
              <a:t>FlameAndSnow</a:t>
            </a:r>
            <a:endParaRPr b="1" sz="3000"/>
          </a:p>
        </p:txBody>
      </p:sp>
      <p:sp>
        <p:nvSpPr>
          <p:cNvPr id="77" name="Shape 77"/>
          <p:cNvSpPr txBox="1"/>
          <p:nvPr>
            <p:ph idx="1" type="body"/>
          </p:nvPr>
        </p:nvSpPr>
        <p:spPr>
          <a:xfrm>
            <a:off x="2993100" y="950425"/>
            <a:ext cx="3157800" cy="529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b="1" lang="ru">
                <a:solidFill>
                  <a:schemeClr val="dk1"/>
                </a:solidFill>
              </a:rPr>
              <a:t>QA Lead</a:t>
            </a:r>
            <a:r>
              <a:rPr lang="ru">
                <a:solidFill>
                  <a:schemeClr val="dk1"/>
                </a:solidFill>
              </a:rPr>
              <a:t> - Пилипенко Іван</a:t>
            </a:r>
            <a:endParaRPr>
              <a:solidFill>
                <a:srgbClr val="000000"/>
              </a:solidFill>
            </a:endParaRPr>
          </a:p>
        </p:txBody>
      </p:sp>
      <p:pic>
        <p:nvPicPr>
          <p:cNvPr id="78" name="Shape 78"/>
          <p:cNvPicPr preferRelativeResize="0"/>
          <p:nvPr/>
        </p:nvPicPr>
        <p:blipFill>
          <a:blip r:embed="rId3">
            <a:alphaModFix/>
          </a:blip>
          <a:stretch>
            <a:fillRect/>
          </a:stretch>
        </p:blipFill>
        <p:spPr>
          <a:xfrm>
            <a:off x="5304150" y="1642025"/>
            <a:ext cx="2730375" cy="2886450"/>
          </a:xfrm>
          <a:prstGeom prst="rect">
            <a:avLst/>
          </a:prstGeom>
          <a:noFill/>
          <a:ln>
            <a:noFill/>
          </a:ln>
        </p:spPr>
      </p:pic>
      <p:pic>
        <p:nvPicPr>
          <p:cNvPr id="79" name="Shape 79"/>
          <p:cNvPicPr preferRelativeResize="0"/>
          <p:nvPr/>
        </p:nvPicPr>
        <p:blipFill>
          <a:blip r:embed="rId4">
            <a:alphaModFix/>
          </a:blip>
          <a:stretch>
            <a:fillRect/>
          </a:stretch>
        </p:blipFill>
        <p:spPr>
          <a:xfrm>
            <a:off x="660400" y="1446413"/>
            <a:ext cx="3358475" cy="3358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311700" y="246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sz="3000"/>
              <a:t>Команда: </a:t>
            </a:r>
            <a:r>
              <a:rPr b="1" lang="ru" sz="3000"/>
              <a:t>FlameAndSnow</a:t>
            </a:r>
            <a:endParaRPr b="1" sz="3000"/>
          </a:p>
        </p:txBody>
      </p:sp>
      <p:sp>
        <p:nvSpPr>
          <p:cNvPr id="85" name="Shape 85"/>
          <p:cNvSpPr txBox="1"/>
          <p:nvPr>
            <p:ph idx="1" type="body"/>
          </p:nvPr>
        </p:nvSpPr>
        <p:spPr>
          <a:xfrm>
            <a:off x="3154750" y="904250"/>
            <a:ext cx="4185300" cy="618300"/>
          </a:xfrm>
          <a:prstGeom prst="rect">
            <a:avLst/>
          </a:prstGeom>
        </p:spPr>
        <p:txBody>
          <a:bodyPr anchorCtr="0" anchor="t" bIns="91425" lIns="91425" spcFirstLastPara="1" rIns="91425" wrap="square" tIns="91425">
            <a:noAutofit/>
          </a:bodyPr>
          <a:lstStyle/>
          <a:p>
            <a:pPr indent="457200" lvl="0" marL="0" rtl="0">
              <a:spcBef>
                <a:spcPts val="0"/>
              </a:spcBef>
              <a:spcAft>
                <a:spcPts val="1600"/>
              </a:spcAft>
              <a:buNone/>
            </a:pPr>
            <a:r>
              <a:rPr b="1" lang="ru">
                <a:solidFill>
                  <a:schemeClr val="dk1"/>
                </a:solidFill>
              </a:rPr>
              <a:t>Team Lead</a:t>
            </a:r>
            <a:r>
              <a:rPr lang="ru">
                <a:solidFill>
                  <a:srgbClr val="000000"/>
                </a:solidFill>
              </a:rPr>
              <a:t> </a:t>
            </a:r>
            <a:r>
              <a:rPr b="1" lang="ru">
                <a:solidFill>
                  <a:srgbClr val="000000"/>
                </a:solidFill>
              </a:rPr>
              <a:t>-</a:t>
            </a:r>
            <a:r>
              <a:rPr lang="ru">
                <a:solidFill>
                  <a:srgbClr val="000000"/>
                </a:solidFill>
              </a:rPr>
              <a:t> Перегуда Ярослав</a:t>
            </a:r>
            <a:endParaRPr>
              <a:solidFill>
                <a:srgbClr val="000000"/>
              </a:solidFill>
            </a:endParaRPr>
          </a:p>
        </p:txBody>
      </p:sp>
      <p:pic>
        <p:nvPicPr>
          <p:cNvPr id="86" name="Shape 86"/>
          <p:cNvPicPr preferRelativeResize="0"/>
          <p:nvPr/>
        </p:nvPicPr>
        <p:blipFill>
          <a:blip r:embed="rId3">
            <a:alphaModFix/>
          </a:blip>
          <a:stretch>
            <a:fillRect/>
          </a:stretch>
        </p:blipFill>
        <p:spPr>
          <a:xfrm>
            <a:off x="5235400" y="1704875"/>
            <a:ext cx="2730375" cy="2886450"/>
          </a:xfrm>
          <a:prstGeom prst="rect">
            <a:avLst/>
          </a:prstGeom>
          <a:noFill/>
          <a:ln>
            <a:noFill/>
          </a:ln>
        </p:spPr>
      </p:pic>
      <p:pic>
        <p:nvPicPr>
          <p:cNvPr id="87" name="Shape 87"/>
          <p:cNvPicPr preferRelativeResize="0"/>
          <p:nvPr/>
        </p:nvPicPr>
        <p:blipFill>
          <a:blip r:embed="rId4">
            <a:alphaModFix/>
          </a:blip>
          <a:stretch>
            <a:fillRect/>
          </a:stretch>
        </p:blipFill>
        <p:spPr>
          <a:xfrm>
            <a:off x="1243473" y="1181813"/>
            <a:ext cx="2212076" cy="39325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311700" y="246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sz="3000"/>
              <a:t>Команда: </a:t>
            </a:r>
            <a:r>
              <a:rPr b="1" lang="ru" sz="3000"/>
              <a:t>FlameAndSnow</a:t>
            </a:r>
            <a:endParaRPr b="1" sz="3000"/>
          </a:p>
        </p:txBody>
      </p:sp>
      <p:sp>
        <p:nvSpPr>
          <p:cNvPr id="93" name="Shape 93"/>
          <p:cNvSpPr txBox="1"/>
          <p:nvPr>
            <p:ph idx="1" type="body"/>
          </p:nvPr>
        </p:nvSpPr>
        <p:spPr>
          <a:xfrm>
            <a:off x="1397850" y="927075"/>
            <a:ext cx="6348300" cy="486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ru">
                <a:solidFill>
                  <a:srgbClr val="000000"/>
                </a:solidFill>
              </a:rPr>
              <a:t>Розробник</a:t>
            </a:r>
            <a:r>
              <a:rPr lang="ru">
                <a:solidFill>
                  <a:srgbClr val="000000"/>
                </a:solidFill>
              </a:rPr>
              <a:t> </a:t>
            </a:r>
            <a:r>
              <a:rPr b="1" lang="ru">
                <a:solidFill>
                  <a:srgbClr val="000000"/>
                </a:solidFill>
              </a:rPr>
              <a:t>-</a:t>
            </a:r>
            <a:r>
              <a:rPr lang="ru">
                <a:solidFill>
                  <a:srgbClr val="000000"/>
                </a:solidFill>
              </a:rPr>
              <a:t> Пішеніна Олександра</a:t>
            </a:r>
            <a:endParaRPr>
              <a:solidFill>
                <a:srgbClr val="000000"/>
              </a:solidFill>
            </a:endParaRPr>
          </a:p>
        </p:txBody>
      </p:sp>
      <p:pic>
        <p:nvPicPr>
          <p:cNvPr id="94" name="Shape 94"/>
          <p:cNvPicPr preferRelativeResize="0"/>
          <p:nvPr/>
        </p:nvPicPr>
        <p:blipFill>
          <a:blip r:embed="rId3">
            <a:alphaModFix/>
          </a:blip>
          <a:stretch>
            <a:fillRect/>
          </a:stretch>
        </p:blipFill>
        <p:spPr>
          <a:xfrm>
            <a:off x="5784575" y="1709225"/>
            <a:ext cx="2730375" cy="2886450"/>
          </a:xfrm>
          <a:prstGeom prst="rect">
            <a:avLst/>
          </a:prstGeom>
          <a:noFill/>
          <a:ln>
            <a:noFill/>
          </a:ln>
        </p:spPr>
      </p:pic>
      <p:pic>
        <p:nvPicPr>
          <p:cNvPr id="95" name="Shape 95"/>
          <p:cNvPicPr preferRelativeResize="0"/>
          <p:nvPr/>
        </p:nvPicPr>
        <p:blipFill>
          <a:blip r:embed="rId4">
            <a:alphaModFix/>
          </a:blip>
          <a:stretch>
            <a:fillRect/>
          </a:stretch>
        </p:blipFill>
        <p:spPr>
          <a:xfrm>
            <a:off x="583425" y="1590525"/>
            <a:ext cx="4363802" cy="3272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246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sz="3000"/>
              <a:t>Команда: </a:t>
            </a:r>
            <a:r>
              <a:rPr b="1" lang="ru" sz="3000"/>
              <a:t>FlameAndSnow</a:t>
            </a:r>
            <a:endParaRPr b="1" sz="3000"/>
          </a:p>
        </p:txBody>
      </p:sp>
      <p:sp>
        <p:nvSpPr>
          <p:cNvPr id="101" name="Shape 101"/>
          <p:cNvSpPr txBox="1"/>
          <p:nvPr>
            <p:ph idx="1" type="body"/>
          </p:nvPr>
        </p:nvSpPr>
        <p:spPr>
          <a:xfrm>
            <a:off x="2817075" y="875400"/>
            <a:ext cx="4058100" cy="630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ru">
                <a:solidFill>
                  <a:srgbClr val="000000"/>
                </a:solidFill>
              </a:rPr>
              <a:t>Тестувальник</a:t>
            </a:r>
            <a:r>
              <a:rPr lang="ru">
                <a:solidFill>
                  <a:srgbClr val="000000"/>
                </a:solidFill>
              </a:rPr>
              <a:t> - Рогаль Павло</a:t>
            </a:r>
            <a:endParaRPr>
              <a:solidFill>
                <a:srgbClr val="000000"/>
              </a:solidFill>
            </a:endParaRPr>
          </a:p>
        </p:txBody>
      </p:sp>
      <p:pic>
        <p:nvPicPr>
          <p:cNvPr id="102" name="Shape 102"/>
          <p:cNvPicPr preferRelativeResize="0"/>
          <p:nvPr/>
        </p:nvPicPr>
        <p:blipFill>
          <a:blip r:embed="rId3">
            <a:alphaModFix/>
          </a:blip>
          <a:stretch>
            <a:fillRect/>
          </a:stretch>
        </p:blipFill>
        <p:spPr>
          <a:xfrm>
            <a:off x="5517600" y="1674575"/>
            <a:ext cx="2730375" cy="2886450"/>
          </a:xfrm>
          <a:prstGeom prst="rect">
            <a:avLst/>
          </a:prstGeom>
          <a:noFill/>
          <a:ln>
            <a:noFill/>
          </a:ln>
        </p:spPr>
      </p:pic>
      <p:pic>
        <p:nvPicPr>
          <p:cNvPr id="103" name="Shape 103"/>
          <p:cNvPicPr preferRelativeResize="0"/>
          <p:nvPr/>
        </p:nvPicPr>
        <p:blipFill>
          <a:blip r:embed="rId4">
            <a:alphaModFix/>
          </a:blip>
          <a:stretch>
            <a:fillRect/>
          </a:stretch>
        </p:blipFill>
        <p:spPr>
          <a:xfrm>
            <a:off x="808150" y="1451500"/>
            <a:ext cx="3426475" cy="3426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ph type="title"/>
          </p:nvPr>
        </p:nvSpPr>
        <p:spPr>
          <a:xfrm>
            <a:off x="311700" y="513350"/>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b="1" lang="ru" sz="3000"/>
              <a:t>Ідея проекту</a:t>
            </a:r>
            <a:endParaRPr b="1" sz="3000"/>
          </a:p>
        </p:txBody>
      </p:sp>
      <p:sp>
        <p:nvSpPr>
          <p:cNvPr id="109" name="Shape 109"/>
          <p:cNvSpPr txBox="1"/>
          <p:nvPr>
            <p:ph idx="1" type="body"/>
          </p:nvPr>
        </p:nvSpPr>
        <p:spPr>
          <a:xfrm>
            <a:off x="764775" y="1247125"/>
            <a:ext cx="7827900" cy="32259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ru" sz="2000">
                <a:solidFill>
                  <a:srgbClr val="000000"/>
                </a:solidFill>
              </a:rPr>
              <a:t>Ми представляємо проект світлодіодного куба розміру 5х5х5 на платформі Arduino. Це матриця для виводу на неї картинки, як на екран телевізора або монітора, тільки цей пристрій виводить справжнє тривимірне зображення.</a:t>
            </a:r>
            <a:endParaRPr sz="2000">
              <a:solidFill>
                <a:srgbClr val="000000"/>
              </a:solidFill>
            </a:endParaRPr>
          </a:p>
          <a:p>
            <a:pPr indent="0" lvl="0" marL="0" rtl="0">
              <a:spcBef>
                <a:spcPts val="1600"/>
              </a:spcBef>
              <a:spcAft>
                <a:spcPts val="0"/>
              </a:spcAft>
              <a:buClr>
                <a:schemeClr val="dk1"/>
              </a:buClr>
              <a:buSzPts val="1100"/>
              <a:buFont typeface="Arial"/>
              <a:buNone/>
            </a:pPr>
            <a:r>
              <a:rPr lang="ru" sz="2000">
                <a:solidFill>
                  <a:srgbClr val="000000"/>
                </a:solidFill>
              </a:rPr>
              <a:t>На таку матрицю можна вивести будь-що розміром 5х5х5 пікселів: цифри, текст, різноманітні символи, анімацію, і т.д.</a:t>
            </a:r>
            <a:endParaRPr sz="2000">
              <a:solidFill>
                <a:srgbClr val="000000"/>
              </a:solidFill>
            </a:endParaRPr>
          </a:p>
          <a:p>
            <a:pPr indent="0" lvl="0" marL="0">
              <a:spcBef>
                <a:spcPts val="1600"/>
              </a:spcBef>
              <a:spcAft>
                <a:spcPts val="0"/>
              </a:spcAft>
              <a:buClr>
                <a:schemeClr val="dk1"/>
              </a:buClr>
              <a:buSzPts val="1100"/>
              <a:buFont typeface="Arial"/>
              <a:buNone/>
            </a:pPr>
            <a:r>
              <a:rPr lang="ru" sz="2000">
                <a:solidFill>
                  <a:srgbClr val="000000"/>
                </a:solidFill>
              </a:rPr>
              <a:t>Також, проект можна ускладнити додавши функцію зміни ефектів, наприклад при під час взаємодії з датчиками руху, відстані і т.д.</a:t>
            </a:r>
            <a:endParaRPr sz="2000">
              <a:solidFill>
                <a:srgbClr val="000000"/>
              </a:solidFill>
            </a:endParaRPr>
          </a:p>
          <a:p>
            <a:pPr indent="0" lvl="0" marL="0">
              <a:spcBef>
                <a:spcPts val="1600"/>
              </a:spcBef>
              <a:spcAft>
                <a:spcPts val="1600"/>
              </a:spcAft>
              <a:buNone/>
            </a:pPr>
            <a:r>
              <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486025"/>
            <a:ext cx="8520600" cy="572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b="1" lang="ru" sz="3000"/>
              <a:t>Актуальність</a:t>
            </a:r>
            <a:endParaRPr b="1" sz="3000"/>
          </a:p>
        </p:txBody>
      </p:sp>
      <p:sp>
        <p:nvSpPr>
          <p:cNvPr id="115" name="Shape 115"/>
          <p:cNvSpPr txBox="1"/>
          <p:nvPr>
            <p:ph idx="1" type="body"/>
          </p:nvPr>
        </p:nvSpPr>
        <p:spPr>
          <a:xfrm>
            <a:off x="621750" y="1096450"/>
            <a:ext cx="7900500" cy="3861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ru" sz="2000">
                <a:solidFill>
                  <a:srgbClr val="000000"/>
                </a:solidFill>
              </a:rPr>
              <a:t>Проект є доволі сучасним та масштабним. Даний куб можна використовувати як якісний та цікавий рекламний стенд (запрограмувати його для демонстрації інформації про продукт, що рекламується). Така реклама буде привертати більше уваги, адже вона незвичайна.</a:t>
            </a:r>
            <a:endParaRPr sz="2000">
              <a:solidFill>
                <a:srgbClr val="000000"/>
              </a:solidFill>
            </a:endParaRPr>
          </a:p>
          <a:p>
            <a:pPr indent="0" lvl="0" marL="0">
              <a:spcBef>
                <a:spcPts val="1600"/>
              </a:spcBef>
              <a:spcAft>
                <a:spcPts val="1600"/>
              </a:spcAft>
              <a:buNone/>
            </a:pPr>
            <a:r>
              <a:rPr lang="ru" sz="2000">
                <a:solidFill>
                  <a:srgbClr val="000000"/>
                </a:solidFill>
              </a:rPr>
              <a:t>Також LED-куб можна використовувати в якості навчального стенда - програмісти-початківці матимуть змогу навчитись писати для нього програмне забезпечення і створювати анімації.</a:t>
            </a:r>
            <a:endParaRPr sz="20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